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22218FE-4DDC-4808-A97F-BE20586BD95E}"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B8F9-0A0B-445A-AB82-4B8629C9946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2218FE-4DDC-4808-A97F-BE20586BD95E}"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B8F9-0A0B-445A-AB82-4B8629C994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2218FE-4DDC-4808-A97F-BE20586BD95E}" type="datetimeFigureOut">
              <a:rPr lang="en-US" smtClean="0"/>
              <a:t>01-Aug-18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803B8F9-0A0B-445A-AB82-4B8629C994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2218FE-4DDC-4808-A97F-BE20586BD95E}"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B8F9-0A0B-445A-AB82-4B8629C994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2218FE-4DDC-4808-A97F-BE20586BD95E}"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3B8F9-0A0B-445A-AB82-4B8629C994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2218FE-4DDC-4808-A97F-BE20586BD95E}"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3B8F9-0A0B-445A-AB82-4B8629C994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2218FE-4DDC-4808-A97F-BE20586BD95E}" type="datetimeFigureOut">
              <a:rPr lang="en-US" smtClean="0"/>
              <a:t>01-Aug-18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3B8F9-0A0B-445A-AB82-4B8629C994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2218FE-4DDC-4808-A97F-BE20586BD95E}" type="datetimeFigureOut">
              <a:rPr lang="en-US" smtClean="0"/>
              <a:t>01-Aug-18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3B8F9-0A0B-445A-AB82-4B8629C994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2218FE-4DDC-4808-A97F-BE20586BD95E}" type="datetimeFigureOut">
              <a:rPr lang="en-US" smtClean="0"/>
              <a:t>01-Aug-18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3B8F9-0A0B-445A-AB82-4B8629C994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2218FE-4DDC-4808-A97F-BE20586BD95E}"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3B8F9-0A0B-445A-AB82-4B8629C9946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22218FE-4DDC-4808-A97F-BE20586BD95E}" type="datetimeFigureOut">
              <a:rPr lang="en-US" smtClean="0"/>
              <a:t>01-Aug-18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803B8F9-0A0B-445A-AB82-4B8629C994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22218FE-4DDC-4808-A97F-BE20586BD95E}" type="datetimeFigureOut">
              <a:rPr lang="en-US" smtClean="0"/>
              <a:t>01-Aug-18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803B8F9-0A0B-445A-AB82-4B8629C994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Death of a Partner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6096000"/>
          </a:xfrm>
        </p:spPr>
        <p:txBody>
          <a:bodyPr>
            <a:normAutofit lnSpcReduction="10000"/>
          </a:bodyPr>
          <a:lstStyle/>
          <a:p>
            <a:pPr>
              <a:buNone/>
            </a:pPr>
            <a:r>
              <a:rPr lang="en-US" sz="2800" dirty="0" smtClean="0">
                <a:solidFill>
                  <a:schemeClr val="accent4">
                    <a:lumMod val="75000"/>
                  </a:schemeClr>
                </a:solidFill>
              </a:rPr>
              <a:t>In the event of death of a partner the legal representative of the deceased partner will be entitled to get from the firm, amounts due on account of the following:</a:t>
            </a:r>
          </a:p>
          <a:p>
            <a:pPr>
              <a:buFont typeface="Wingdings" pitchFamily="2" charset="2"/>
              <a:buChar char="v"/>
            </a:pPr>
            <a:r>
              <a:rPr lang="en-US" sz="2800" dirty="0" smtClean="0">
                <a:solidFill>
                  <a:schemeClr val="accent4">
                    <a:lumMod val="75000"/>
                  </a:schemeClr>
                </a:solidFill>
              </a:rPr>
              <a:t>Capital standing to the credit of the deceased partner on the date of his death</a:t>
            </a:r>
          </a:p>
          <a:p>
            <a:pPr>
              <a:buFont typeface="Wingdings" pitchFamily="2" charset="2"/>
              <a:buChar char="v"/>
            </a:pPr>
            <a:r>
              <a:rPr lang="en-US" sz="2800" dirty="0" smtClean="0">
                <a:solidFill>
                  <a:schemeClr val="accent4">
                    <a:lumMod val="75000"/>
                  </a:schemeClr>
                </a:solidFill>
              </a:rPr>
              <a:t>Share of Goodwill</a:t>
            </a:r>
          </a:p>
          <a:p>
            <a:pPr>
              <a:buFont typeface="Wingdings" pitchFamily="2" charset="2"/>
              <a:buChar char="v"/>
            </a:pPr>
            <a:r>
              <a:rPr lang="en-US" sz="2800" dirty="0" smtClean="0">
                <a:solidFill>
                  <a:schemeClr val="accent4">
                    <a:lumMod val="75000"/>
                  </a:schemeClr>
                </a:solidFill>
              </a:rPr>
              <a:t>Profit on revaluation of assets and liabilities</a:t>
            </a:r>
          </a:p>
          <a:p>
            <a:pPr>
              <a:buFont typeface="Wingdings" pitchFamily="2" charset="2"/>
              <a:buChar char="v"/>
            </a:pPr>
            <a:r>
              <a:rPr lang="en-US" sz="2800" dirty="0" smtClean="0">
                <a:solidFill>
                  <a:schemeClr val="accent4">
                    <a:lumMod val="75000"/>
                  </a:schemeClr>
                </a:solidFill>
              </a:rPr>
              <a:t>Share out of reserves and other undistributed profits</a:t>
            </a:r>
          </a:p>
          <a:p>
            <a:pPr>
              <a:buFont typeface="Wingdings" pitchFamily="2" charset="2"/>
              <a:buChar char="v"/>
            </a:pPr>
            <a:r>
              <a:rPr lang="en-US" sz="2800" dirty="0" smtClean="0">
                <a:solidFill>
                  <a:schemeClr val="accent4">
                    <a:lumMod val="75000"/>
                  </a:schemeClr>
                </a:solidFill>
              </a:rPr>
              <a:t>Share in the profits of the firm earned from the date of beginning of the year to the date of his death</a:t>
            </a:r>
          </a:p>
          <a:p>
            <a:pPr>
              <a:buFont typeface="Wingdings" pitchFamily="2" charset="2"/>
              <a:buChar char="v"/>
            </a:pPr>
            <a:r>
              <a:rPr lang="en-US" sz="2800" dirty="0" smtClean="0">
                <a:solidFill>
                  <a:schemeClr val="accent4">
                    <a:lumMod val="75000"/>
                  </a:schemeClr>
                </a:solidFill>
              </a:rPr>
              <a:t>Interest on capital from the beginning of the year to the date of his death</a:t>
            </a:r>
          </a:p>
          <a:p>
            <a:pPr>
              <a:buFont typeface="Wingdings" pitchFamily="2" charset="2"/>
              <a:buChar char="v"/>
            </a:pPr>
            <a:r>
              <a:rPr lang="en-US" sz="2800" dirty="0" smtClean="0">
                <a:solidFill>
                  <a:schemeClr val="accent4">
                    <a:lumMod val="75000"/>
                  </a:schemeClr>
                </a:solidFill>
              </a:rPr>
              <a:t>Share out of proceeds of joint life </a:t>
            </a:r>
            <a:r>
              <a:rPr lang="en-US" sz="2800" dirty="0" err="1" smtClean="0">
                <a:solidFill>
                  <a:schemeClr val="accent4">
                    <a:lumMod val="75000"/>
                  </a:schemeClr>
                </a:solidFill>
              </a:rPr>
              <a:t>ppolicies</a:t>
            </a:r>
            <a:endParaRPr lang="en-US" sz="2800" dirty="0" smtClean="0">
              <a:solidFill>
                <a:schemeClr val="accent4">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6096000"/>
          </a:xfrm>
        </p:spPr>
        <p:txBody>
          <a:bodyPr/>
          <a:lstStyle/>
          <a:p>
            <a:pPr>
              <a:buNone/>
            </a:pPr>
            <a:endParaRPr lang="en-US" dirty="0" smtClean="0">
              <a:solidFill>
                <a:schemeClr val="accent4">
                  <a:lumMod val="75000"/>
                </a:schemeClr>
              </a:solidFill>
            </a:endParaRPr>
          </a:p>
          <a:p>
            <a:pPr>
              <a:buNone/>
            </a:pPr>
            <a:endParaRPr lang="en-US" dirty="0" smtClean="0">
              <a:solidFill>
                <a:schemeClr val="accent4">
                  <a:lumMod val="75000"/>
                </a:schemeClr>
              </a:solidFill>
            </a:endParaRPr>
          </a:p>
          <a:p>
            <a:pPr>
              <a:buNone/>
            </a:pPr>
            <a:endParaRPr lang="en-US" dirty="0" smtClean="0">
              <a:solidFill>
                <a:schemeClr val="accent4">
                  <a:lumMod val="75000"/>
                </a:schemeClr>
              </a:solidFill>
            </a:endParaRPr>
          </a:p>
          <a:p>
            <a:pPr>
              <a:buNone/>
            </a:pPr>
            <a:r>
              <a:rPr lang="en-US" dirty="0" smtClean="0">
                <a:solidFill>
                  <a:schemeClr val="accent4">
                    <a:lumMod val="75000"/>
                  </a:schemeClr>
                </a:solidFill>
              </a:rPr>
              <a:t>The deceased partner’s capital will be charged with his share of the following amounts:</a:t>
            </a:r>
          </a:p>
          <a:p>
            <a:r>
              <a:rPr lang="en-US" dirty="0" smtClean="0">
                <a:solidFill>
                  <a:schemeClr val="accent4">
                    <a:lumMod val="75000"/>
                  </a:schemeClr>
                </a:solidFill>
              </a:rPr>
              <a:t>Drawings and interest on drawings from the beginning of the accounting year to the date of death</a:t>
            </a:r>
          </a:p>
          <a:p>
            <a:r>
              <a:rPr lang="en-US" dirty="0" smtClean="0">
                <a:solidFill>
                  <a:schemeClr val="accent4">
                    <a:lumMod val="75000"/>
                  </a:schemeClr>
                </a:solidFill>
              </a:rPr>
              <a:t>Loss on revaluation of assets and liabilities</a:t>
            </a:r>
          </a:p>
          <a:p>
            <a:r>
              <a:rPr lang="en-US" dirty="0" smtClean="0">
                <a:solidFill>
                  <a:schemeClr val="accent4">
                    <a:lumMod val="75000"/>
                  </a:schemeClr>
                </a:solidFill>
              </a:rPr>
              <a:t>Loss in the business from the beginning of the accounting year till the date of his death.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following points require special attention:</a:t>
            </a:r>
            <a:endParaRPr lang="en-US" dirty="0"/>
          </a:p>
        </p:txBody>
      </p:sp>
      <p:sp>
        <p:nvSpPr>
          <p:cNvPr id="3" name="Content Placeholder 2"/>
          <p:cNvSpPr>
            <a:spLocks noGrp="1"/>
          </p:cNvSpPr>
          <p:nvPr>
            <p:ph idx="1"/>
          </p:nvPr>
        </p:nvSpPr>
        <p:spPr/>
        <p:txBody>
          <a:bodyPr/>
          <a:lstStyle/>
          <a:p>
            <a:r>
              <a:rPr lang="en-US" dirty="0" smtClean="0"/>
              <a:t>Calculation of profit </a:t>
            </a:r>
            <a:r>
              <a:rPr lang="en-US" dirty="0" err="1" smtClean="0"/>
              <a:t>upto</a:t>
            </a:r>
            <a:r>
              <a:rPr lang="en-US" dirty="0" smtClean="0"/>
              <a:t> the date of death</a:t>
            </a:r>
          </a:p>
          <a:p>
            <a:pPr>
              <a:buNone/>
            </a:pPr>
            <a:r>
              <a:rPr lang="en-US" dirty="0" smtClean="0"/>
              <a:t>	</a:t>
            </a:r>
            <a:r>
              <a:rPr lang="en-US" dirty="0" smtClean="0"/>
              <a:t>	</a:t>
            </a:r>
            <a:r>
              <a:rPr lang="en-US" sz="2400" dirty="0" smtClean="0"/>
              <a:t>The deceased partner is entitled to his share in the profits made by the firm from the date of the last balance sheet to the date of the partner’s death. It can be calculated taking the previous years profits or the average profits of a certain number of past years.</a:t>
            </a:r>
          </a:p>
          <a:p>
            <a:pPr>
              <a:buNone/>
            </a:pPr>
            <a:r>
              <a:rPr lang="en-US" sz="2400" dirty="0" smtClean="0"/>
              <a:t>The accounting entry for transferring the deceased partners share of accrued profits/loss to his capital account will be:</a:t>
            </a:r>
          </a:p>
          <a:p>
            <a:pPr marL="576072" indent="-457200">
              <a:buAutoNum type="alphaLcParenR"/>
            </a:pPr>
            <a:r>
              <a:rPr lang="en-US" sz="2400" dirty="0" smtClean="0"/>
              <a:t>For profits</a:t>
            </a:r>
          </a:p>
          <a:p>
            <a:pPr marL="633222" indent="-514350">
              <a:buNone/>
            </a:pPr>
            <a:r>
              <a:rPr lang="en-US" dirty="0" smtClean="0"/>
              <a:t>          </a:t>
            </a:r>
            <a:r>
              <a:rPr lang="en-US" sz="2400" dirty="0" smtClean="0"/>
              <a:t>P&amp;L  Suspense A/c     Dr.</a:t>
            </a:r>
          </a:p>
          <a:p>
            <a:pPr marL="633222" indent="-514350">
              <a:buNone/>
            </a:pPr>
            <a:r>
              <a:rPr lang="en-US" sz="2400" dirty="0" smtClean="0"/>
              <a:t> </a:t>
            </a:r>
            <a:r>
              <a:rPr lang="en-US" sz="2400" dirty="0" smtClean="0"/>
              <a:t>                     To Deceased partner’s capital A/c</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5943600"/>
          </a:xfrm>
        </p:spPr>
        <p:txBody>
          <a:bodyPr>
            <a:normAutofit lnSpcReduction="10000"/>
          </a:bodyPr>
          <a:lstStyle/>
          <a:p>
            <a:r>
              <a:rPr lang="en-US" sz="2800" dirty="0" smtClean="0">
                <a:solidFill>
                  <a:schemeClr val="accent4">
                    <a:lumMod val="75000"/>
                  </a:schemeClr>
                </a:solidFill>
              </a:rPr>
              <a:t>For loss</a:t>
            </a:r>
          </a:p>
          <a:p>
            <a:pPr>
              <a:buNone/>
            </a:pPr>
            <a:r>
              <a:rPr lang="en-US" sz="2800" dirty="0" smtClean="0">
                <a:solidFill>
                  <a:schemeClr val="accent4">
                    <a:lumMod val="75000"/>
                  </a:schemeClr>
                </a:solidFill>
              </a:rPr>
              <a:t> </a:t>
            </a:r>
            <a:r>
              <a:rPr lang="en-US" sz="2800" dirty="0" smtClean="0">
                <a:solidFill>
                  <a:schemeClr val="accent4">
                    <a:lumMod val="75000"/>
                  </a:schemeClr>
                </a:solidFill>
              </a:rPr>
              <a:t>         Deceased partner’s capital A/c</a:t>
            </a:r>
          </a:p>
          <a:p>
            <a:pPr>
              <a:buNone/>
            </a:pPr>
            <a:r>
              <a:rPr lang="en-US" sz="2800" dirty="0" smtClean="0">
                <a:solidFill>
                  <a:schemeClr val="accent4">
                    <a:lumMod val="75000"/>
                  </a:schemeClr>
                </a:solidFill>
              </a:rPr>
              <a:t>	</a:t>
            </a:r>
            <a:r>
              <a:rPr lang="en-US" sz="2800" dirty="0" smtClean="0">
                <a:solidFill>
                  <a:schemeClr val="accent4">
                    <a:lumMod val="75000"/>
                  </a:schemeClr>
                </a:solidFill>
              </a:rPr>
              <a:t>	       To P&amp;L A/c suspense A/c</a:t>
            </a:r>
          </a:p>
          <a:p>
            <a:pPr>
              <a:buNone/>
            </a:pPr>
            <a:r>
              <a:rPr lang="en-US" sz="2800" dirty="0" smtClean="0">
                <a:solidFill>
                  <a:schemeClr val="accent4">
                    <a:lumMod val="75000"/>
                  </a:schemeClr>
                </a:solidFill>
              </a:rPr>
              <a:t>The balance in the P&amp;L suspense account should appear on the assets side of the balance sheet or the liabilities side of the balance sheet of the reconstituted firm. </a:t>
            </a:r>
          </a:p>
          <a:p>
            <a:pPr>
              <a:buNone/>
            </a:pPr>
            <a:r>
              <a:rPr lang="en-US" sz="2800" b="1" u="sng" dirty="0" smtClean="0"/>
              <a:t>Adjustment of Joint Life Policy/Individual Policies</a:t>
            </a:r>
          </a:p>
          <a:p>
            <a:pPr>
              <a:buNone/>
            </a:pPr>
            <a:r>
              <a:rPr lang="en-US" sz="2800" dirty="0" smtClean="0">
                <a:solidFill>
                  <a:schemeClr val="accent4">
                    <a:lumMod val="75000"/>
                  </a:schemeClr>
                </a:solidFill>
              </a:rPr>
              <a:t>If the policy is joint life policy, on the death of any one of the partner the entire policy amount will be available from the insurer to the firm. The entire policy amount should be distributed among all the partners in the old ratio</a:t>
            </a:r>
          </a:p>
          <a:p>
            <a:pPr>
              <a:buNone/>
            </a:pPr>
            <a:r>
              <a:rPr lang="en-US" sz="2800" dirty="0" smtClean="0">
                <a:solidFill>
                  <a:schemeClr val="accent4">
                    <a:lumMod val="75000"/>
                  </a:schemeClr>
                </a:solidFill>
              </a:rPr>
              <a:t>	</a:t>
            </a:r>
            <a:r>
              <a:rPr lang="en-US" sz="2800" dirty="0" smtClean="0">
                <a:solidFill>
                  <a:schemeClr val="accent4">
                    <a:lumMod val="75000"/>
                  </a:schemeClr>
                </a:solidFill>
              </a:rPr>
              <a:t>	Joint </a:t>
            </a:r>
            <a:r>
              <a:rPr lang="en-US" sz="2800" dirty="0" smtClean="0">
                <a:solidFill>
                  <a:schemeClr val="accent4">
                    <a:lumMod val="75000"/>
                  </a:schemeClr>
                </a:solidFill>
              </a:rPr>
              <a:t>L</a:t>
            </a:r>
            <a:r>
              <a:rPr lang="en-US" sz="2800" dirty="0" smtClean="0">
                <a:solidFill>
                  <a:schemeClr val="accent4">
                    <a:lumMod val="75000"/>
                  </a:schemeClr>
                </a:solidFill>
              </a:rPr>
              <a:t>ife Policy A/c       Dr.</a:t>
            </a:r>
          </a:p>
          <a:p>
            <a:pPr>
              <a:buNone/>
            </a:pPr>
            <a:r>
              <a:rPr lang="en-US" sz="2800" dirty="0" smtClean="0">
                <a:solidFill>
                  <a:schemeClr val="accent4">
                    <a:lumMod val="75000"/>
                  </a:schemeClr>
                </a:solidFill>
              </a:rPr>
              <a:t> </a:t>
            </a:r>
            <a:r>
              <a:rPr lang="en-US" sz="2800" dirty="0" smtClean="0">
                <a:solidFill>
                  <a:schemeClr val="accent4">
                    <a:lumMod val="75000"/>
                  </a:schemeClr>
                </a:solidFill>
              </a:rPr>
              <a:t>              To Partner’s Capital A/c</a:t>
            </a:r>
            <a:endParaRPr lang="en-US" sz="2800" dirty="0">
              <a:solidFill>
                <a:schemeClr val="accent4">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6096000"/>
          </a:xfrm>
        </p:spPr>
        <p:txBody>
          <a:bodyPr>
            <a:normAutofit fontScale="92500" lnSpcReduction="10000"/>
          </a:bodyPr>
          <a:lstStyle/>
          <a:p>
            <a:pPr>
              <a:buNone/>
            </a:pPr>
            <a:r>
              <a:rPr lang="en-US" dirty="0" smtClean="0">
                <a:solidFill>
                  <a:schemeClr val="accent4">
                    <a:lumMod val="75000"/>
                  </a:schemeClr>
                </a:solidFill>
              </a:rPr>
              <a:t>If it is individual policies on the death of a partner, the policy amount of only the deceased partner will be available to the firm. The amount received on the policy of deceased partner and the deceased partner’s share in the surrender value of policies surviving partner’s should be taken into account.</a:t>
            </a:r>
          </a:p>
          <a:p>
            <a:pPr>
              <a:buNone/>
            </a:pPr>
            <a:r>
              <a:rPr lang="en-US" dirty="0" smtClean="0">
                <a:solidFill>
                  <a:schemeClr val="accent4">
                    <a:lumMod val="75000"/>
                  </a:schemeClr>
                </a:solidFill>
              </a:rPr>
              <a:t>The full value of policy of deceased partner and the deceased partner’s share in the surrender value of surviving partner’s policies will be debited to Individual Policies A/c</a:t>
            </a:r>
          </a:p>
          <a:p>
            <a:pPr>
              <a:buNone/>
            </a:pPr>
            <a:r>
              <a:rPr lang="en-US" dirty="0" smtClean="0">
                <a:solidFill>
                  <a:schemeClr val="accent4">
                    <a:lumMod val="75000"/>
                  </a:schemeClr>
                </a:solidFill>
              </a:rPr>
              <a:t>The surviving partner’s capital accounts will also be credited with their respective shares of the policy amount of the deceased partner.</a:t>
            </a:r>
            <a:endParaRPr lang="en-US" dirty="0">
              <a:solidFill>
                <a:schemeClr val="accent4">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Settlement of balance due to deceased partner:</a:t>
            </a:r>
          </a:p>
          <a:p>
            <a:pPr>
              <a:buNone/>
            </a:pPr>
            <a:r>
              <a:rPr lang="en-US" dirty="0" smtClean="0"/>
              <a:t>			</a:t>
            </a:r>
            <a:r>
              <a:rPr lang="en-US" sz="3000" dirty="0" smtClean="0"/>
              <a:t>The amount due to the deceased partner has to be paid to his executors or legal representatives. The balance in the capital account of deceased partner is closed by transfer to his executors account. The payment to the executors may be made immediately or in installments or the amount may be transferred to Executor’s Loan Account.</a:t>
            </a:r>
            <a:endParaRPr lang="en-US" sz="3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TotalTime>
  <Words>306</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Death of a Partner</vt:lpstr>
      <vt:lpstr>Slide 2</vt:lpstr>
      <vt:lpstr>Slide 3</vt:lpstr>
      <vt:lpstr>The following points require special attention:</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of a Partner</dc:title>
  <dc:creator>Windows User</dc:creator>
  <cp:lastModifiedBy>Windows User</cp:lastModifiedBy>
  <cp:revision>6</cp:revision>
  <dcterms:created xsi:type="dcterms:W3CDTF">2018-08-01T06:42:46Z</dcterms:created>
  <dcterms:modified xsi:type="dcterms:W3CDTF">2018-08-01T07:37:01Z</dcterms:modified>
</cp:coreProperties>
</file>